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7" r:id="rId3"/>
    <p:sldId id="258" r:id="rId4"/>
    <p:sldId id="326" r:id="rId5"/>
    <p:sldId id="327" r:id="rId6"/>
    <p:sldId id="328" r:id="rId7"/>
    <p:sldId id="329" r:id="rId8"/>
    <p:sldId id="330" r:id="rId9"/>
    <p:sldId id="307" r:id="rId10"/>
    <p:sldId id="268" r:id="rId11"/>
    <p:sldId id="265" r:id="rId12"/>
    <p:sldId id="266" r:id="rId13"/>
    <p:sldId id="270" r:id="rId14"/>
    <p:sldId id="271" r:id="rId15"/>
    <p:sldId id="272" r:id="rId16"/>
    <p:sldId id="274" r:id="rId17"/>
    <p:sldId id="273" r:id="rId18"/>
    <p:sldId id="279" r:id="rId19"/>
    <p:sldId id="281" r:id="rId20"/>
    <p:sldId id="282" r:id="rId21"/>
    <p:sldId id="276" r:id="rId22"/>
    <p:sldId id="309" r:id="rId23"/>
    <p:sldId id="318" r:id="rId24"/>
    <p:sldId id="294" r:id="rId25"/>
    <p:sldId id="320" r:id="rId26"/>
    <p:sldId id="321" r:id="rId27"/>
    <p:sldId id="331" r:id="rId28"/>
    <p:sldId id="332" r:id="rId29"/>
    <p:sldId id="333" r:id="rId30"/>
    <p:sldId id="296" r:id="rId31"/>
    <p:sldId id="299" r:id="rId32"/>
    <p:sldId id="334" r:id="rId33"/>
    <p:sldId id="283" r:id="rId34"/>
    <p:sldId id="310" r:id="rId35"/>
    <p:sldId id="284" r:id="rId36"/>
    <p:sldId id="335" r:id="rId37"/>
    <p:sldId id="336" r:id="rId38"/>
    <p:sldId id="290" r:id="rId39"/>
    <p:sldId id="286" r:id="rId40"/>
    <p:sldId id="338" r:id="rId41"/>
    <p:sldId id="340" r:id="rId42"/>
    <p:sldId id="341" r:id="rId43"/>
    <p:sldId id="337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8579" autoAdjust="0"/>
  </p:normalViewPr>
  <p:slideViewPr>
    <p:cSldViewPr>
      <p:cViewPr varScale="1">
        <p:scale>
          <a:sx n="90" d="100"/>
          <a:sy n="90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65E4347-C72E-40A9-9149-FAE38041405F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E8B2988-255F-4D02-BE1C-B79BDD2D20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97D577C-B17C-45D6-B17C-6FCB43A5C512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6B4F428-879F-4ED1-B109-34AF36C9E9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CFAFB04-FB4E-4706-8D04-309E1F8F9C3A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A901C15-DB54-4B99-B8A9-673F3AA6ED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9A3DF-4C00-42FB-AF48-7B04F2A71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AB6DA11-E1C7-425E-BCAD-5B05C1AC0656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FC5ED9-FD44-45F3-9035-988DF6079A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BC79F69-2C66-42AE-AC0E-8FFA13ED6078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6C32D0A-9C65-461A-9902-A4702AA893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348DE7-53A9-48BA-95A6-AA3F15ADB2DF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09B7F02-08E1-4C6D-BAC8-9D7C7DA073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8E8D27F-7D8A-400F-8C83-CF0D3B5E80AD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5FA9047-A528-48E4-91D6-D03A501897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D607CBA-5F5A-4269-AD5C-3688D9148B16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8F36BBE-76A0-435B-99CC-EEE317AD21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71CE75C-304A-471C-B16A-372C09638872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2CA3891-C978-47E3-8DC9-00CA4F93FE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F965865A-7F35-4D41-A27E-431A23E4EC9A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EFBD244-DB66-4929-9AB6-3DE93E5D7D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064B776-4114-48AE-BED4-D460923A95B3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23D3203-38D1-443F-9033-0EB19250FF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E538E47-1E27-4EAC-9268-10E2F0100430}" type="datetimeFigureOut">
              <a:rPr lang="ru-RU" smtClean="0"/>
              <a:pPr>
                <a:defRPr/>
              </a:pPr>
              <a:t>20.01.2016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D6FF304-FB38-4F58-8CE6-502FA7CE7E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63"/>
            <a:ext cx="7772400" cy="2857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Современные педагогические технологии в образовательном процессе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85800" y="228600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2400" b="1" dirty="0"/>
              <a:t>КГБПОУ «</a:t>
            </a:r>
            <a:r>
              <a:rPr lang="ru-RU" sz="2400" b="1" dirty="0" err="1"/>
              <a:t>Славгородский</a:t>
            </a:r>
            <a:r>
              <a:rPr lang="ru-RU" sz="2400" b="1" dirty="0"/>
              <a:t> аграрный техникум»</a:t>
            </a:r>
            <a:endParaRPr lang="ru-RU" sz="2400" dirty="0"/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400" kern="0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42938" y="5857875"/>
            <a:ext cx="792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2400" b="1"/>
              <a:t>2015</a:t>
            </a:r>
            <a:endParaRPr lang="ru-RU" sz="2400" dirty="0"/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endParaRPr lang="ru-RU" sz="2400" kern="0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786314" y="3929066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dirty="0" err="1">
                <a:latin typeface="+mn-lt"/>
              </a:rPr>
              <a:t>Коноваленко</a:t>
            </a:r>
            <a:r>
              <a:rPr lang="ru-RU" sz="3200" dirty="0">
                <a:latin typeface="+mn-lt"/>
              </a:rPr>
              <a:t> Т.Н., методист</a:t>
            </a:r>
          </a:p>
          <a:p>
            <a:pPr algn="ctr">
              <a:spcBef>
                <a:spcPct val="20000"/>
              </a:spcBef>
              <a:buFont typeface="Arial" charset="0"/>
              <a:buNone/>
              <a:defRPr/>
            </a:pPr>
            <a:endParaRPr lang="ru-RU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  <a:ln>
            <a:solidFill>
              <a:srgbClr val="00B0F0"/>
            </a:solidFill>
          </a:ln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endParaRPr lang="ru-RU" sz="40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buFont typeface="Arial" charset="0"/>
              <a:buNone/>
            </a:pPr>
            <a:endParaRPr lang="ru-RU" sz="40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Селевко Герман Константинович «Энциклопедия образовательных технологий», 1998г. </a:t>
            </a:r>
          </a:p>
        </p:txBody>
      </p:sp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Технология – это совокупность </a:t>
            </a:r>
            <a:r>
              <a:rPr lang="ru-RU" sz="35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приёмов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, применяемых в каком-либо деле, мастерстве, искусстве (толковый словарь).</a:t>
            </a:r>
          </a:p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Технология – это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искусство, мастерство, умение, совокупность методов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обработки, изменения состояния (В.М.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Шепель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125913"/>
          </a:xfrm>
          <a:ln>
            <a:solidFill>
              <a:srgbClr val="00B0F0"/>
            </a:solidFill>
          </a:ln>
        </p:spPr>
        <p:txBody>
          <a:bodyPr rtlCol="0">
            <a:normAutofit fontScale="85000" lnSpcReduction="20000"/>
          </a:bodyPr>
          <a:lstStyle/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Педагогическая технология – это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содержательная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техника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реализации учебного процесса (В.П. Беспалько).</a:t>
            </a:r>
          </a:p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Педагогическая технология – это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описание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процесса достижения планируемых результатов обучения (И.П. Волков).</a:t>
            </a:r>
          </a:p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3.Педагогическая технология – организационно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методический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инструментарий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педагогического процесса (Б.Т. Лихачёв).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ПЕДАГОГИЧЕСКАЯ ТЕХНОЛОГИЯ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40225"/>
          </a:xfrm>
          <a:ln>
            <a:solidFill>
              <a:srgbClr val="00B0F0"/>
            </a:solidFill>
          </a:ln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mtClean="0"/>
          </a:p>
          <a:p>
            <a:pPr algn="ctr" eaLnBrk="1" hangingPunct="1">
              <a:buFont typeface="Arial" charset="0"/>
              <a:buNone/>
            </a:pPr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1.Традиционные технологии</a:t>
            </a:r>
          </a:p>
          <a:p>
            <a:pPr algn="ctr" eaLnBrk="1" hangingPunct="1">
              <a:buFont typeface="Arial" charset="0"/>
              <a:buNone/>
            </a:pPr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2.Инновационные технологии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268788"/>
          </a:xfrm>
          <a:ln>
            <a:solidFill>
              <a:srgbClr val="00B0F0"/>
            </a:solidFill>
          </a:ln>
        </p:spPr>
        <p:txBody>
          <a:bodyPr/>
          <a:lstStyle/>
          <a:p>
            <a:pPr algn="ctr" eaLnBrk="1" hangingPunct="1"/>
            <a:r>
              <a:rPr lang="ru-RU" sz="3800" smtClean="0">
                <a:latin typeface="Times New Roman" pitchFamily="18" charset="0"/>
                <a:cs typeface="Times New Roman" pitchFamily="18" charset="0"/>
              </a:rPr>
              <a:t>Классно-урочная система обучения (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объяснительно-иллюстративное обучение)</a:t>
            </a:r>
          </a:p>
          <a:p>
            <a:pPr algn="ctr" eaLnBrk="1" hangingPunct="1"/>
            <a:r>
              <a:rPr lang="ru-RU" sz="3800" smtClean="0">
                <a:latin typeface="Times New Roman" pitchFamily="18" charset="0"/>
                <a:cs typeface="Times New Roman" pitchFamily="18" charset="0"/>
              </a:rPr>
              <a:t>Лекционно-семинарско-зачетная система обучения </a:t>
            </a:r>
          </a:p>
          <a:p>
            <a:pPr algn="ctr" eaLnBrk="1" hangingPunct="1">
              <a:buFont typeface="Arial" charset="0"/>
              <a:buNone/>
            </a:pPr>
            <a:r>
              <a:rPr lang="ru-RU" sz="3800" smtClean="0">
                <a:latin typeface="Times New Roman" pitchFamily="18" charset="0"/>
                <a:cs typeface="Times New Roman" pitchFamily="18" charset="0"/>
              </a:rPr>
              <a:t>(преобладает в вузах)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ТРАДИЦИОННЫЕ ТЕХНОЛОГИИ  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411663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основная форма обучения в традиционной классно-урочной технологии</a:t>
            </a:r>
            <a:endParaRPr lang="ru-RU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изучение нового – закрепление – контроль – оценка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1143000"/>
          </a:xfrm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Классно-урочная система обучения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2143125"/>
            <a:ext cx="8229600" cy="4000500"/>
          </a:xfrm>
          <a:ln>
            <a:solidFill>
              <a:srgbClr val="00B0F0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/>
              <a:buChar char="&amp;"/>
              <a:defRPr/>
            </a:pP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Лекция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(от лат. </a:t>
            </a:r>
            <a:r>
              <a:rPr lang="it-IT" sz="3800" dirty="0" smtClean="0">
                <a:latin typeface="Times New Roman" pitchFamily="18" charset="0"/>
                <a:cs typeface="Times New Roman" pitchFamily="18" charset="0"/>
              </a:rPr>
              <a:t>lectio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– чтение) </a:t>
            </a: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/>
              <a:buChar char="&amp;"/>
              <a:defRPr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Практическое занятие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 eaLnBrk="1" fontAlgn="auto" hangingPunct="1">
              <a:spcAft>
                <a:spcPts val="0"/>
              </a:spcAft>
              <a:buFont typeface="Wingdings"/>
              <a:buChar char="&amp;"/>
              <a:defRPr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Семинар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(от лат. </a:t>
            </a:r>
            <a:r>
              <a:rPr lang="it-IT" sz="3800" dirty="0" smtClean="0">
                <a:latin typeface="Times New Roman" pitchFamily="18" charset="0"/>
                <a:cs typeface="Times New Roman" pitchFamily="18" charset="0"/>
              </a:rPr>
              <a:t>seminarium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– рассадник) </a:t>
            </a:r>
          </a:p>
          <a:p>
            <a:pPr algn="just" eaLnBrk="1" fontAlgn="auto" hangingPunct="1">
              <a:spcAft>
                <a:spcPts val="0"/>
              </a:spcAft>
              <a:buFont typeface="Wingdings"/>
              <a:buChar char="&amp;"/>
              <a:defRPr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  <a:ln>
            <a:solidFill>
              <a:srgbClr val="00B0F0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Лекционно-семинарско-зачетная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система обучения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411663"/>
          </a:xfrm>
          <a:ln>
            <a:solidFill>
              <a:srgbClr val="00B0F0"/>
            </a:solidFill>
          </a:ln>
        </p:spPr>
        <p:txBody>
          <a:bodyPr rtlCol="0">
            <a:normAutofit fontScale="92500" lnSpcReduction="20000"/>
          </a:bodyPr>
          <a:lstStyle/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Инновация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— это внедренное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</a:rPr>
              <a:t>новшество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обладающее высокой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</a:rPr>
              <a:t>эффективностью</a:t>
            </a:r>
          </a:p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Инновационные методы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методы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, основанные на использовании современных достижений науки и информационных технологий в образовании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ИННОВАЦИОННЫЕ ТЕХНОЛОГИИ</a:t>
            </a:r>
            <a:endParaRPr lang="ru-RU" sz="3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40225"/>
          </a:xfrm>
          <a:ln>
            <a:solidFill>
              <a:srgbClr val="00B0F0"/>
            </a:solidFill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Личностно (индивидуально)-деятельностная технология:</a:t>
            </a:r>
          </a:p>
          <a:p>
            <a:pPr algn="just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1.Индивидуальная ориентированность</a:t>
            </a:r>
          </a:p>
          <a:p>
            <a:pPr algn="just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2.Развитие обучающегося в соответствии с природными особенностями</a:t>
            </a:r>
          </a:p>
          <a:p>
            <a:pPr algn="just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3.Деятельность в общении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1.ЛИЧНОСТНО-ОРИЕНТИРОВАННЫЕ ТЕХНОЛОГИИ ОБУЧЕНИЯ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40225"/>
          </a:xfrm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Игровые технологии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 проблемного обучения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 современного проектного обучения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Технологии межличностной коммуникации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2033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Технологии на основе активизации деятельности обучающихся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4786312"/>
          </a:xfrm>
          <a:ln w="12700">
            <a:solidFill>
              <a:srgbClr val="00B0F0"/>
            </a:solidFill>
          </a:ln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sz="3800" smtClean="0">
                <a:latin typeface="Times New Roman" pitchFamily="18" charset="0"/>
                <a:cs typeface="Times New Roman" pitchFamily="18" charset="0"/>
              </a:rPr>
              <a:t>п.7.1«…При формировании ОПОП образовательное учреждение:… </a:t>
            </a:r>
            <a:r>
              <a:rPr lang="ru-RU" sz="3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должно</a:t>
            </a:r>
            <a:r>
              <a:rPr lang="ru-RU" sz="3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предусматривать</a:t>
            </a:r>
            <a:r>
              <a:rPr lang="ru-RU" sz="3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smtClean="0">
                <a:latin typeface="Times New Roman" pitchFamily="18" charset="0"/>
                <a:cs typeface="Times New Roman" pitchFamily="18" charset="0"/>
              </a:rPr>
              <a:t>в целях реализации компетентностного подхода </a:t>
            </a:r>
            <a:r>
              <a:rPr lang="ru-RU" sz="3800" b="1" smtClean="0">
                <a:latin typeface="Times New Roman" pitchFamily="18" charset="0"/>
                <a:cs typeface="Times New Roman" pitchFamily="18" charset="0"/>
              </a:rPr>
              <a:t>использование</a:t>
            </a:r>
            <a:r>
              <a:rPr lang="ru-RU" sz="3800" smtClean="0">
                <a:latin typeface="Times New Roman" pitchFamily="18" charset="0"/>
                <a:cs typeface="Times New Roman" pitchFamily="18" charset="0"/>
              </a:rPr>
              <a:t> в образовательном процессе </a:t>
            </a:r>
            <a:r>
              <a:rPr lang="ru-RU" sz="3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активных и интерактивных форм </a:t>
            </a:r>
            <a:r>
              <a:rPr lang="ru-RU" sz="3800" smtClean="0">
                <a:latin typeface="Times New Roman" pitchFamily="18" charset="0"/>
                <a:cs typeface="Times New Roman" pitchFamily="18" charset="0"/>
              </a:rPr>
              <a:t>проведения занятий…»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  <a:ln w="12700"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ФГОС СПО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268788"/>
          </a:xfrm>
          <a:ln>
            <a:solidFill>
              <a:srgbClr val="00B0F0"/>
            </a:solidFill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3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ИГРА:</a:t>
            </a:r>
          </a:p>
          <a:p>
            <a:pPr algn="ctr" eaLnBrk="1" hangingPunct="1"/>
            <a:r>
              <a:rPr lang="ru-RU" sz="3400" smtClean="0">
                <a:latin typeface="Times New Roman" pitchFamily="18" charset="0"/>
                <a:cs typeface="Times New Roman" pitchFamily="18" charset="0"/>
              </a:rPr>
              <a:t>Элемент</a:t>
            </a:r>
          </a:p>
          <a:p>
            <a:pPr algn="ctr" eaLnBrk="1" hangingPunct="1"/>
            <a:r>
              <a:rPr lang="ru-RU" sz="3400" smtClean="0">
                <a:latin typeface="Times New Roman" pitchFamily="18" charset="0"/>
                <a:cs typeface="Times New Roman" pitchFamily="18" charset="0"/>
              </a:rPr>
              <a:t>Урок</a:t>
            </a:r>
          </a:p>
          <a:p>
            <a:pPr algn="ctr" eaLnBrk="1" hangingPunct="1"/>
            <a:r>
              <a:rPr lang="ru-RU" sz="3400" smtClean="0">
                <a:latin typeface="Times New Roman" pitchFamily="18" charset="0"/>
                <a:cs typeface="Times New Roman" pitchFamily="18" charset="0"/>
              </a:rPr>
              <a:t>Внеклассная работа</a:t>
            </a:r>
          </a:p>
          <a:p>
            <a:pPr algn="ctr" eaLnBrk="1" hangingPunct="1">
              <a:buFont typeface="Arial" charset="0"/>
              <a:buNone/>
            </a:pPr>
            <a:r>
              <a:rPr lang="ru-RU" sz="4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ДЕЛОВАЯ ИГРА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Игровые технологии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429125"/>
          </a:xfrm>
          <a:ln>
            <a:solidFill>
              <a:srgbClr val="00B0F0"/>
            </a:solidFill>
          </a:ln>
        </p:spPr>
        <p:txBody>
          <a:bodyPr rtlCol="0">
            <a:normAutofit fontScale="40000" lnSpcReduction="2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1.Создание проблемной ситуации 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2.Организация поисковой деятельности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3.Формирование знаний, умений, компетенций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dirty="0" smtClean="0">
              <a:latin typeface="Times New Roman" pitchFamily="18" charset="0"/>
              <a:cs typeface="Times New Roman" pitchFamily="18" charset="0"/>
              <a:sym typeface="Wingdings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ФОРМЫ: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 Проблемное изложение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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Частично-поисковая деятельность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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Самостоятельная исследовательская деятельность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endParaRPr lang="ru-RU" sz="5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 ПРОБЛЕМНОГО ОБУЧЕНИЯ</a:t>
            </a:r>
            <a:endParaRPr lang="ru-RU" sz="3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Содержимое 1"/>
          <p:cNvSpPr>
            <a:spLocks noGrp="1"/>
          </p:cNvSpPr>
          <p:nvPr>
            <p:ph idx="1"/>
          </p:nvPr>
        </p:nvSpPr>
        <p:spPr>
          <a:xfrm>
            <a:off x="428625" y="1714500"/>
            <a:ext cx="8229600" cy="4311650"/>
          </a:xfrm>
          <a:ln>
            <a:solidFill>
              <a:srgbClr val="00B0F0"/>
            </a:solidFill>
          </a:ln>
        </p:spPr>
        <p:txBody>
          <a:bodyPr/>
          <a:lstStyle/>
          <a:p>
            <a:pPr algn="just" eaLnBrk="1" hangingPunct="1"/>
            <a:r>
              <a:rPr lang="ru-RU" smtClean="0"/>
              <a:t>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Проблемное изложение материала преподавателем</a:t>
            </a:r>
          </a:p>
          <a:p>
            <a:pPr algn="just"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Самостоятельное решение обучающимися проблемных задач и заданий</a:t>
            </a:r>
          </a:p>
          <a:p>
            <a:pPr algn="just" eaLnBrk="1" hangingPunct="1"/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Организация педагогических деловых игр проблемного характера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Реализация проблемного обучения  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Содержимое 2"/>
          <p:cNvSpPr>
            <a:spLocks noGrp="1"/>
          </p:cNvSpPr>
          <p:nvPr>
            <p:ph idx="1"/>
          </p:nvPr>
        </p:nvSpPr>
        <p:spPr>
          <a:xfrm>
            <a:off x="428625" y="1857375"/>
            <a:ext cx="8229600" cy="4411663"/>
          </a:xfrm>
          <a:ln>
            <a:solidFill>
              <a:srgbClr val="00B0F0"/>
            </a:solidFill>
          </a:ln>
        </p:spPr>
        <p:txBody>
          <a:bodyPr/>
          <a:lstStyle/>
          <a:p>
            <a:pPr marL="0" indent="0" algn="ctr" eaLnBrk="1" hangingPunct="1">
              <a:lnSpc>
                <a:spcPct val="150000"/>
              </a:lnSpc>
              <a:buFont typeface="Arial" charset="0"/>
              <a:buNone/>
            </a:pPr>
            <a:r>
              <a:rPr lang="ru-RU" sz="3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это специально организованный педагогом и самостоятельно выполняемый обучающимися </a:t>
            </a:r>
            <a:r>
              <a:rPr lang="ru-RU" sz="3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комплекс действий по решению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 значимой для обучающегося </a:t>
            </a:r>
            <a:r>
              <a:rPr lang="ru-RU" sz="3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проблемы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, завершающихся созданием </a:t>
            </a:r>
            <a:r>
              <a:rPr lang="ru-RU" sz="3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продукта</a:t>
            </a:r>
            <a:r>
              <a:rPr lang="ru-RU" sz="3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 проектного обучения (метод проектов)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40225"/>
          </a:xfrm>
          <a:ln>
            <a:solidFill>
              <a:srgbClr val="00B0F0"/>
            </a:solidFill>
          </a:ln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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проблема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проектирование (планирование)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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поиск информации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продукт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презентация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портфолио (папка, в которой собраны все рабочие материалы по разработке проекта)</a:t>
            </a:r>
          </a:p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– это шесть «П»:</a:t>
            </a:r>
            <a:b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63"/>
            <a:ext cx="8229600" cy="4786312"/>
          </a:xfrm>
          <a:ln>
            <a:solidFill>
              <a:srgbClr val="00B0F0"/>
            </a:solidFill>
          </a:ln>
        </p:spPr>
        <p:txBody>
          <a:bodyPr rtlCol="0">
            <a:normAutofit fontScale="32500" lnSpcReduction="20000"/>
          </a:bodyPr>
          <a:lstStyle/>
          <a:p>
            <a:pPr marL="0" indent="0" algn="ctr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Сравнительно-сопоставительный анализ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Атлас, карта, учебное пособие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Видеофильм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Выставка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Газета, журнал, справочник </a:t>
            </a:r>
          </a:p>
          <a:p>
            <a:pPr marL="0" indent="0" algn="ctr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Костюм, модель, коллекция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Игра, </a:t>
            </a:r>
            <a:r>
              <a:rPr lang="ru-RU" sz="7400" dirty="0" err="1" smtClean="0"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 продукт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Музыкальное или художественное произведение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Постановка, праздник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Экскурсия, поход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400" dirty="0" smtClean="0">
                <a:latin typeface="Times New Roman" pitchFamily="18" charset="0"/>
                <a:cs typeface="Times New Roman" pitchFamily="18" charset="0"/>
              </a:rPr>
              <a:t>Законопроект и т.д. </a:t>
            </a:r>
            <a:br>
              <a:rPr lang="ru-RU" sz="7400" dirty="0" smtClean="0">
                <a:latin typeface="Times New Roman" pitchFamily="18" charset="0"/>
                <a:cs typeface="Times New Roman" pitchFamily="18" charset="0"/>
              </a:rPr>
            </a:br>
            <a:endParaRPr lang="ru-RU" sz="7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928688"/>
          </a:xfrm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Формы продуктов проектной деятельности</a:t>
            </a: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643438"/>
          </a:xfrm>
          <a:ln>
            <a:solidFill>
              <a:srgbClr val="00B0F0"/>
            </a:solidFill>
          </a:ln>
        </p:spPr>
        <p:txBody>
          <a:bodyPr rtlCol="0">
            <a:normAutofit fontScale="70000" lnSpcReduction="20000"/>
          </a:bodyPr>
          <a:lstStyle/>
          <a:p>
            <a:pPr marL="0" indent="0" algn="ctr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Деловая игра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Демонстрация продукта, выполненного на основе ИТ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  Научная конференция, доклад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Пресс-конференция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Путешествие, экскурсия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Реклама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Ролевая игра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Спектакль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Соревнование 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Телепередача и т.д.</a:t>
            </a:r>
            <a:br>
              <a:rPr lang="ru-RU" sz="3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Курсовая работа (проект)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презентаций проектов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411663"/>
          </a:xfrm>
          <a:ln>
            <a:solidFill>
              <a:srgbClr val="00B0F0"/>
            </a:solidFill>
          </a:ln>
        </p:spPr>
        <p:txBody>
          <a:bodyPr rtlCol="0">
            <a:normAutofit fontScale="92500"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Кейс-стади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метод (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case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study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от английского «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case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 - случай)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обучение с помощью анализа конкретных ситуаций на основе фактов из реальной жизни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совместными усилиями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проанализировать ситуацию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выработать практические решения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оценить предложенные варианты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выбрать лучшие в контексте проблемы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ru-RU" sz="4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кейс-стади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1986" name="Таблица 2"/>
          <p:cNvSpPr>
            <a:spLocks noGrp="1"/>
          </p:cNvSpPr>
          <p:nvPr>
            <p:ph type="tbl" idx="1"/>
          </p:nvPr>
        </p:nvSpPr>
        <p:spPr/>
      </p:sp>
      <p:pic>
        <p:nvPicPr>
          <p:cNvPr id="41987" name="Picture 2" descr="C:\Documents and Settings\admin\Мои документы\ПЕДСЕМИНАР\0019-019-Vidy-kejs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642938" y="214313"/>
            <a:ext cx="8001000" cy="642937"/>
          </a:xfrm>
          <a:ln>
            <a:solidFill>
              <a:srgbClr val="00B0F0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кейса</a:t>
            </a:r>
          </a:p>
        </p:txBody>
      </p:sp>
      <p:graphicFrame>
        <p:nvGraphicFramePr>
          <p:cNvPr id="30764" name="Group 44"/>
          <p:cNvGraphicFramePr>
            <a:graphicFrameLocks noGrp="1"/>
          </p:cNvGraphicFramePr>
          <p:nvPr>
            <p:ph type="tbl" idx="1"/>
          </p:nvPr>
        </p:nvGraphicFramePr>
        <p:xfrm>
          <a:off x="285750" y="1071563"/>
          <a:ext cx="8501122" cy="5214974"/>
        </p:xfrm>
        <a:graphic>
          <a:graphicData uri="http://schemas.openxmlformats.org/drawingml/2006/table">
            <a:tbl>
              <a:tblPr/>
              <a:tblGrid>
                <a:gridCol w="2357454"/>
                <a:gridCol w="6143668"/>
              </a:tblGrid>
              <a:tr h="487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Сюжетная часть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ситуации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Информационная часть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информация, необходимая для правильного понимания и решения поставленных задач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краткое описание проблемы, возможно наличие разных точек зрения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хронологии развития ситуации с указанием действий,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предпринятые действия по ликвидации проблемы (если таковые предпринимались), какие результаты они дали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какие ресурсы для решения проблемы могут быть выделены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51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Методическая часть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места кейса в структуре дисциплины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формулирует задания для студентов по анализу кейса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рекомендации преподавателю (разбор кейса, ключ к нему, рекомендуемая методика проведения)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marL="514350" indent="-51435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Пассивный метод </a:t>
            </a:r>
          </a:p>
          <a:p>
            <a:pPr marL="0" indent="0" algn="ctr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Активный метод </a:t>
            </a:r>
          </a:p>
          <a:p>
            <a:pPr marL="0" indent="0" algn="ctr"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Интерактивный метод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ОБУЧЕНИЯ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 fontScale="70000" lnSpcReduction="20000"/>
          </a:bodyPr>
          <a:lstStyle/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Должен иллюстрировать профессиональную деятельность</a:t>
            </a:r>
          </a:p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Быть актуальным на сегодняшний день</a:t>
            </a:r>
          </a:p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Иллюстрировать типичные ситуации</a:t>
            </a:r>
          </a:p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Провоцировать дискуссию</a:t>
            </a:r>
          </a:p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Иметь несколько решений</a:t>
            </a:r>
          </a:p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Должен быть написан простым, понятным языком</a:t>
            </a:r>
          </a:p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Отличаться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проблемностью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Показывать как положительные, так и отрицательные примеры</a:t>
            </a:r>
          </a:p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Развивать аналитическое мышление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к кейсу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411663"/>
          </a:xfrm>
          <a:ln>
            <a:solidFill>
              <a:srgbClr val="00B0F0"/>
            </a:solidFill>
          </a:ln>
        </p:spPr>
        <p:txBody>
          <a:bodyPr rtlCol="0">
            <a:normAutofit fontScale="92500" lnSpcReduction="10000"/>
          </a:bodyPr>
          <a:lstStyle/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Знакомство с ситуацией, ее особенностями</a:t>
            </a:r>
          </a:p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Выделение основной проблемы, факторов и персоналий</a:t>
            </a:r>
          </a:p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Выделение главной и второстепенной информации</a:t>
            </a:r>
          </a:p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Предложение тем для мозгового штурма</a:t>
            </a:r>
          </a:p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Анализ последствий принятого решения</a:t>
            </a:r>
          </a:p>
          <a:p>
            <a:pPr marL="0" indent="0" algn="just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Предложение одного или нескольких вариантов решения, указание на возможные проблемы его реализации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решения кейсов </a:t>
            </a:r>
            <a:r>
              <a:rPr lang="ru-RU" sz="2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(обучение принятию решений в стандартных и нестандартных ситуациях)</a:t>
            </a:r>
            <a:endParaRPr lang="ru-RU" sz="2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40225"/>
          </a:xfrm>
          <a:ln>
            <a:solidFill>
              <a:srgbClr val="00B0F0"/>
            </a:solidFill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8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ВИДЫ ОБУЧЕНИЯ:</a:t>
            </a:r>
          </a:p>
          <a:p>
            <a:pPr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Творческие задания</a:t>
            </a:r>
          </a:p>
          <a:p>
            <a:pPr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Работа в малых группах,  в парах</a:t>
            </a:r>
          </a:p>
          <a:p>
            <a:pPr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Обучающие игры</a:t>
            </a:r>
          </a:p>
          <a:p>
            <a:pPr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Использование общественных ресурсов </a:t>
            </a:r>
          </a:p>
          <a:p>
            <a:pPr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Социальные проекты </a:t>
            </a:r>
          </a:p>
          <a:p>
            <a:pPr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 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Обсуждение сложных и дискуссионных вопросов и проблем и др.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ТЕХНОЛОГИИ МЕЖЛИЧНОСТНОЙ КОММУНИКАЦИИ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40225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Коллективное обсуждение какого-либо вопроса, проблемы, информации, сопоставление идей, мнений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ТЕХНОЛОГИИ ПРОВЕДЕНИЯ ДИСКУССИЙ  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697413"/>
          </a:xfrm>
          <a:ln>
            <a:solidFill>
              <a:srgbClr val="00B0F0"/>
            </a:solidFill>
          </a:ln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Формирует умения:</a:t>
            </a:r>
          </a:p>
          <a:p>
            <a:pPr marL="0" lvl="1" indent="0" algn="just" eaLnBrk="1" hangingPunct="1"/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Умение критически мыслить </a:t>
            </a:r>
          </a:p>
          <a:p>
            <a:pPr marL="0" lvl="1" indent="0" algn="just" eaLnBrk="1" hangingPunct="1"/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Умение отделить важную информацию от второстепенной</a:t>
            </a:r>
          </a:p>
          <a:p>
            <a:pPr marL="0" lvl="1" indent="0" algn="just" eaLnBrk="1" hangingPunct="1"/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Умение определить и вычленить проблему</a:t>
            </a:r>
          </a:p>
          <a:p>
            <a:pPr marL="0" lvl="1" indent="0" algn="just" eaLnBrk="1" hangingPunct="1"/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Умение определить причины и возможные последствия</a:t>
            </a:r>
          </a:p>
          <a:p>
            <a:pPr marL="0" lvl="1" indent="0" algn="just" eaLnBrk="1" hangingPunct="1"/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Умение определить факты и мнения</a:t>
            </a:r>
          </a:p>
          <a:p>
            <a:pPr marL="0" lvl="1" indent="0" algn="just" eaLnBrk="1" hangingPunct="1"/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Умение эффективно решать проблемы</a:t>
            </a:r>
          </a:p>
          <a:p>
            <a:pPr marL="0" lvl="1" indent="0" algn="just" eaLnBrk="1" hangingPunct="1"/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Умение оценивать доказательства</a:t>
            </a:r>
          </a:p>
          <a:p>
            <a:pPr marL="0" lvl="1" indent="0" algn="just" eaLnBrk="1" hangingPunct="1"/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Умение работать в команде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 «Дебаты»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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Разделение материала на части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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Рекомендации по выполнению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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Последовательность выполнения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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Контрольные задания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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Самостоятельность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3.Технология программированного  обучения 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229600" cy="4268788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Учебные электронные ресурсы: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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Иллюстрация учебного материала 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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Поддержка учебного материала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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Источник учебного материала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4.Компьютерные (информационные) технологии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40225"/>
          </a:xfrm>
          <a:ln>
            <a:solidFill>
              <a:srgbClr val="00B0F0"/>
            </a:solidFill>
          </a:ln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«модуль» - «функциональный узел», «часть учебного материала»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Модульное обучение -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это определенные действия и операции, которые выполняются студентами, что позволяет достичь запланированных результатов обучения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5.ТЕХНОЛОГИЯ МОДУЛЬНОГО ОБУЧЕНИЯ</a:t>
            </a:r>
            <a:endParaRPr lang="ru-RU" sz="3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785938"/>
            <a:ext cx="8229600" cy="4311650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ИТОГ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Реализация потенциальных возможностей человека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«Модельный метод обучения»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Деловые игры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Нетрадиционные уроки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6.Технология развивающего обучения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  <a:ln>
            <a:solidFill>
              <a:srgbClr val="00B0F0"/>
            </a:solidFill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Авторские технологии обучения</a:t>
            </a:r>
          </a:p>
          <a:p>
            <a:pPr algn="ctr" eaLnBrk="1" hangingPunct="1">
              <a:buFont typeface="Arial" charset="0"/>
              <a:buNone/>
            </a:pPr>
            <a:endParaRPr lang="ru-RU" sz="36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ИДЕЯ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Приемы и методы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7.ЧАСТНОПРЕДМЕТНЫЕ </a:t>
            </a:r>
            <a:r>
              <a:rPr lang="ru-RU" sz="3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ПЕДАГОГИЧЕСКИЕ ТЕХНОЛОГИИ</a:t>
            </a:r>
            <a:endParaRPr lang="ru-RU" sz="3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00B0F0"/>
            </a:solidFill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dirty="0" smtClean="0"/>
          </a:p>
          <a:p>
            <a:pPr algn="ctr" eaLnBrk="1" hangingPunct="1">
              <a:buFont typeface="Arial" charset="0"/>
              <a:buNone/>
            </a:pPr>
            <a:r>
              <a:rPr lang="ru-RU" dirty="0" smtClean="0"/>
              <a:t>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Студент</a:t>
            </a:r>
          </a:p>
          <a:p>
            <a:pPr algn="ctr" eaLnBrk="1" hangingPunct="1"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Студент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Пассивный метод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4375" y="3000375"/>
            <a:ext cx="3214688" cy="1214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</a:t>
            </a:r>
          </a:p>
        </p:txBody>
      </p:sp>
      <p:cxnSp>
        <p:nvCxnSpPr>
          <p:cNvPr id="9" name="Прямая со стрелкой 8"/>
          <p:cNvCxnSpPr>
            <a:stCxn id="5" idx="7"/>
          </p:cNvCxnSpPr>
          <p:nvPr/>
        </p:nvCxnSpPr>
        <p:spPr>
          <a:xfrm rot="5400000" flipH="1" flipV="1">
            <a:off x="4140201" y="1817687"/>
            <a:ext cx="677862" cy="20431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857625" y="3643313"/>
            <a:ext cx="1714500" cy="7143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5"/>
          </p:cNvCxnSpPr>
          <p:nvPr/>
        </p:nvCxnSpPr>
        <p:spPr>
          <a:xfrm rot="16200000" flipH="1">
            <a:off x="4175919" y="3318669"/>
            <a:ext cx="749300" cy="2185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500688" y="1857375"/>
            <a:ext cx="2500312" cy="1071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</a:t>
            </a:r>
          </a:p>
        </p:txBody>
      </p:sp>
      <p:sp>
        <p:nvSpPr>
          <p:cNvPr id="10" name="Овал 9"/>
          <p:cNvSpPr/>
          <p:nvPr/>
        </p:nvSpPr>
        <p:spPr>
          <a:xfrm>
            <a:off x="5572125" y="3214688"/>
            <a:ext cx="2500313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</a:t>
            </a:r>
          </a:p>
        </p:txBody>
      </p:sp>
      <p:sp>
        <p:nvSpPr>
          <p:cNvPr id="13" name="Овал 12"/>
          <p:cNvSpPr/>
          <p:nvPr/>
        </p:nvSpPr>
        <p:spPr>
          <a:xfrm>
            <a:off x="5572125" y="4429125"/>
            <a:ext cx="2500313" cy="1071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ФГОС СПО п.7.1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.… При формировании ОПОП образовательное учреждение:…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должно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предусматривать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в целях реализации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компетентностного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подхода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использование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в образовательном процессе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активных и интерактивных форм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проведения занятий </a:t>
            </a:r>
            <a:r>
              <a:rPr lang="ru-RU" sz="3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(компьютерных симуляций, деловых и ролевых игр, разбора конкретных ситуаций, психологических и иных тренингов, групповых дискуссий).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4273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1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571500" y="214313"/>
            <a:ext cx="8001000" cy="785812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интерактивного обучени</a:t>
            </a:r>
            <a:r>
              <a:rPr lang="ru-RU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graphicFrame>
        <p:nvGraphicFramePr>
          <p:cNvPr id="15429" name="Group 69"/>
          <p:cNvGraphicFramePr>
            <a:graphicFrameLocks noGrp="1"/>
          </p:cNvGraphicFramePr>
          <p:nvPr>
            <p:ph type="tbl" idx="1"/>
          </p:nvPr>
        </p:nvGraphicFramePr>
        <p:xfrm>
          <a:off x="214313" y="1214438"/>
          <a:ext cx="8643997" cy="5429289"/>
        </p:xfrm>
        <a:graphic>
          <a:graphicData uri="http://schemas.openxmlformats.org/drawingml/2006/table">
            <a:tbl>
              <a:tblPr/>
              <a:tblGrid>
                <a:gridCol w="2714644"/>
                <a:gridCol w="5929353"/>
              </a:tblGrid>
              <a:tr h="113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Кейс–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(анализ конкретных проблемных ситуаций)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обсуждение решения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        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реальных задач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7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Тренинг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упражнения (тренировку) необходимых умений или способов поведения и решения определенных задач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7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Дискуссия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обсуждение проблемных вопросов, ответы на которые не известны всем участникам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Игра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моделирование реальных ситуаций и взаимоотношений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Проектная деятельность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создание и презентацию реального продукта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1.Современное содержание УД, ПМ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2.Квалификация преподавателя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3.Учебно-методические материалы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4.Современные методы обучения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5.Современные технические средства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Инновационная педагогическая технология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Содержимое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929313"/>
          </a:xfrm>
          <a:ln>
            <a:solidFill>
              <a:srgbClr val="00B0F0"/>
            </a:solidFill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algn="ctr" eaLnBrk="1" hangingPunct="1">
              <a:buFont typeface="Arial" charset="0"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00B0F0"/>
            </a:solidFill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mtClean="0"/>
          </a:p>
          <a:p>
            <a:pPr algn="ctr" eaLnBrk="1" hangingPunct="1">
              <a:buFont typeface="Arial" charset="0"/>
              <a:buNone/>
            </a:pPr>
            <a:r>
              <a:rPr lang="ru-RU" smtClean="0"/>
              <a:t>                                 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Студент</a:t>
            </a:r>
          </a:p>
          <a:p>
            <a:pPr algn="ctr" eaLnBrk="1" hangingPunct="1">
              <a:buFont typeface="Arial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                            Студент</a:t>
            </a:r>
          </a:p>
          <a:p>
            <a:pPr algn="ctr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</a:p>
          <a:p>
            <a:pPr algn="ctr" eaLnBrk="1" hangingPunct="1"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                            Студент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Активный метод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4375" y="3000375"/>
            <a:ext cx="3214688" cy="1214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571875" y="2500313"/>
            <a:ext cx="1928813" cy="6778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786188" y="3714750"/>
            <a:ext cx="1785937" cy="349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429000" y="4071938"/>
            <a:ext cx="2214563" cy="7143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500688" y="1857375"/>
            <a:ext cx="2500312" cy="1071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</a:t>
            </a:r>
          </a:p>
        </p:txBody>
      </p:sp>
      <p:sp>
        <p:nvSpPr>
          <p:cNvPr id="10" name="Овал 9"/>
          <p:cNvSpPr/>
          <p:nvPr/>
        </p:nvSpPr>
        <p:spPr>
          <a:xfrm>
            <a:off x="5572125" y="3214688"/>
            <a:ext cx="2500313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</a:t>
            </a:r>
          </a:p>
        </p:txBody>
      </p:sp>
      <p:sp>
        <p:nvSpPr>
          <p:cNvPr id="13" name="Овал 12"/>
          <p:cNvSpPr/>
          <p:nvPr/>
        </p:nvSpPr>
        <p:spPr>
          <a:xfrm>
            <a:off x="5572125" y="4429125"/>
            <a:ext cx="2500313" cy="1071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3357563" y="2357438"/>
            <a:ext cx="2143125" cy="749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5" idx="6"/>
          </p:cNvCxnSpPr>
          <p:nvPr/>
        </p:nvCxnSpPr>
        <p:spPr>
          <a:xfrm rot="10800000" flipV="1">
            <a:off x="3929063" y="3571875"/>
            <a:ext cx="1643062" cy="365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>
            <a:off x="3643313" y="4000500"/>
            <a:ext cx="2143125" cy="7143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000625"/>
          </a:xfrm>
          <a:ln>
            <a:solidFill>
              <a:srgbClr val="00B0F0"/>
            </a:solidFill>
          </a:ln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4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10%</a:t>
            </a:r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   -   читал (учебник) </a:t>
            </a:r>
          </a:p>
          <a:p>
            <a:pPr algn="just" eaLnBrk="1" hangingPunct="1">
              <a:buFont typeface="Arial" charset="0"/>
              <a:buNone/>
            </a:pPr>
            <a:r>
              <a:rPr lang="ru-RU" sz="4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20%</a:t>
            </a:r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 - слышал (объяснение преподавателя)</a:t>
            </a:r>
          </a:p>
          <a:p>
            <a:pPr algn="just" eaLnBrk="1" hangingPunct="1">
              <a:buFont typeface="Arial" charset="0"/>
              <a:buNone/>
            </a:pPr>
            <a:r>
              <a:rPr lang="ru-RU" sz="4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30%</a:t>
            </a:r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 - видел (демонстрация опыта, экскурсия)</a:t>
            </a:r>
          </a:p>
          <a:p>
            <a:pPr algn="just" eaLnBrk="1" hangingPunct="1">
              <a:buFont typeface="Arial" charset="0"/>
              <a:buNone/>
            </a:pPr>
            <a:r>
              <a:rPr lang="ru-RU" sz="4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90%</a:t>
            </a:r>
            <a:r>
              <a:rPr lang="ru-RU" sz="4800" smtClean="0">
                <a:latin typeface="Times New Roman" pitchFamily="18" charset="0"/>
                <a:cs typeface="Times New Roman" pitchFamily="18" charset="0"/>
              </a:rPr>
              <a:t> - делал сам!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857250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СТАТИСТИКА УСВОЕНИЯ   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357313"/>
            <a:ext cx="8229600" cy="4929187"/>
          </a:xfrm>
          <a:ln>
            <a:solidFill>
              <a:srgbClr val="00B0F0"/>
            </a:solidFill>
          </a:ln>
        </p:spPr>
        <p:txBody>
          <a:bodyPr rtlCol="0">
            <a:normAutofit fontScale="2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ln>
            <a:solidFill>
              <a:srgbClr val="00B0F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Интерактивный метод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4375" y="3000375"/>
            <a:ext cx="3214688" cy="1214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571875" y="2500313"/>
            <a:ext cx="1928813" cy="6778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10" idx="2"/>
          </p:cNvCxnSpPr>
          <p:nvPr/>
        </p:nvCxnSpPr>
        <p:spPr>
          <a:xfrm flipV="1">
            <a:off x="3857625" y="3714750"/>
            <a:ext cx="1714500" cy="71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429000" y="4071938"/>
            <a:ext cx="2214563" cy="714375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500688" y="1857375"/>
            <a:ext cx="2500312" cy="1071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572125" y="3214688"/>
            <a:ext cx="2500313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</a:t>
            </a:r>
          </a:p>
        </p:txBody>
      </p:sp>
      <p:sp>
        <p:nvSpPr>
          <p:cNvPr id="13" name="Овал 12"/>
          <p:cNvSpPr/>
          <p:nvPr/>
        </p:nvSpPr>
        <p:spPr>
          <a:xfrm>
            <a:off x="5572125" y="4500563"/>
            <a:ext cx="2500313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3357563" y="2357438"/>
            <a:ext cx="2143125" cy="749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3857625" y="3571875"/>
            <a:ext cx="1785938" cy="365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>
            <a:off x="3643313" y="4000500"/>
            <a:ext cx="2143125" cy="7143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6679406" y="3107532"/>
            <a:ext cx="500063" cy="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V="1">
            <a:off x="3357563" y="2357438"/>
            <a:ext cx="2143125" cy="749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6483350" y="3017838"/>
            <a:ext cx="357188" cy="36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>
            <a:off x="6465888" y="3035300"/>
            <a:ext cx="357188" cy="1587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5400000">
            <a:off x="6573044" y="4356894"/>
            <a:ext cx="285750" cy="1588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rot="5400000" flipH="1" flipV="1">
            <a:off x="6750050" y="4394201"/>
            <a:ext cx="358775" cy="0"/>
          </a:xfrm>
          <a:prstGeom prst="straightConnector1">
            <a:avLst/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9" name="Прямоугольник 41"/>
          <p:cNvSpPr>
            <a:spLocks noChangeArrowheads="1"/>
          </p:cNvSpPr>
          <p:nvPr/>
        </p:nvSpPr>
        <p:spPr bwMode="auto">
          <a:xfrm rot="10800000" flipV="1">
            <a:off x="857250" y="1117600"/>
            <a:ext cx="70723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(«Inter» - это взаимный, «act» - действовать)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25"/>
          </a:xfrm>
          <a:ln>
            <a:solidFill>
              <a:srgbClr val="00B0F0"/>
            </a:solidFill>
          </a:ln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857250"/>
            <a:ext cx="4040188" cy="1317625"/>
          </a:xfrm>
        </p:spPr>
        <p:txBody>
          <a:bodyPr rtlCol="0">
            <a:normAutofit fontScale="2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АКТИВНОЕ </a:t>
            </a: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ОБУЧЕНИЕ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5" y="857250"/>
            <a:ext cx="4041775" cy="1317625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58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ТРАДИЦИОННОЕ ОБУЧЕНИЕ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ДЕЯТЕЛЬНОСТЬ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2071688"/>
            <a:ext cx="4041775" cy="40544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ИНФОРМАЦИЯ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000250" y="2286000"/>
            <a:ext cx="698500" cy="2357438"/>
          </a:xfrm>
          <a:prstGeom prst="downArrow">
            <a:avLst>
              <a:gd name="adj1" fmla="val 85326"/>
              <a:gd name="adj2" fmla="val 61039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286500" y="2286000"/>
            <a:ext cx="698500" cy="2357438"/>
          </a:xfrm>
          <a:prstGeom prst="downArrow">
            <a:avLst>
              <a:gd name="adj1" fmla="val 85326"/>
              <a:gd name="adj2" fmla="val 61039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571500" y="214313"/>
            <a:ext cx="8001000" cy="785812"/>
          </a:xfrm>
          <a:ln>
            <a:solidFill>
              <a:srgbClr val="00B0F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интерактивного обучени</a:t>
            </a:r>
            <a:r>
              <a:rPr lang="ru-RU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graphicFrame>
        <p:nvGraphicFramePr>
          <p:cNvPr id="15429" name="Group 69"/>
          <p:cNvGraphicFramePr>
            <a:graphicFrameLocks noGrp="1"/>
          </p:cNvGraphicFramePr>
          <p:nvPr>
            <p:ph type="tbl" idx="1"/>
          </p:nvPr>
        </p:nvGraphicFramePr>
        <p:xfrm>
          <a:off x="214313" y="1214438"/>
          <a:ext cx="8643997" cy="5429289"/>
        </p:xfrm>
        <a:graphic>
          <a:graphicData uri="http://schemas.openxmlformats.org/drawingml/2006/table">
            <a:tbl>
              <a:tblPr/>
              <a:tblGrid>
                <a:gridCol w="2714644"/>
                <a:gridCol w="5929353"/>
              </a:tblGrid>
              <a:tr h="113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Кейс–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(анализ конкретных проблемных ситуаций)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обсуждение решения 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        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реальных задач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7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Тренинг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упражнения (тренировку) необходимых умений или способов поведения и решения определенных задач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79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Дискуссия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обсуждение проблемных вопросов, ответы на которые не известны всем участникам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Игра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моделирование реальных ситуаций и взаимоотношений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Проектная деятельность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через создание и презентацию реального продукта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2136</TotalTime>
  <Words>1138</Words>
  <Application>Microsoft Office PowerPoint</Application>
  <PresentationFormat>Экран (4:3)</PresentationFormat>
  <Paragraphs>318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Открытая</vt:lpstr>
      <vt:lpstr>Современные педагогические технологии в образовательном процессе</vt:lpstr>
      <vt:lpstr>ФГОС СПО</vt:lpstr>
      <vt:lpstr>МЕТОДЫ ОБУЧЕНИЯ</vt:lpstr>
      <vt:lpstr>Пассивный метод</vt:lpstr>
      <vt:lpstr>Активный метод</vt:lpstr>
      <vt:lpstr>СТАТИСТИКА УСВОЕНИЯ     </vt:lpstr>
      <vt:lpstr>Интерактивный метод</vt:lpstr>
      <vt:lpstr>Слайд 8</vt:lpstr>
      <vt:lpstr>Методы интерактивного обучения</vt:lpstr>
      <vt:lpstr>Слайд 10</vt:lpstr>
      <vt:lpstr>  ТЕХНОЛОГИЯ</vt:lpstr>
      <vt:lpstr>ПЕДАГОГИЧЕСКАЯ ТЕХНОЛОГИЯ</vt:lpstr>
      <vt:lpstr>Классификация</vt:lpstr>
      <vt:lpstr> ТРАДИЦИОННЫЕ ТЕХНОЛОГИИ  </vt:lpstr>
      <vt:lpstr> Классно-урочная система обучения</vt:lpstr>
      <vt:lpstr> Лекционно-семинарско-зачетная система обучения  </vt:lpstr>
      <vt:lpstr>ИННОВАЦИОННЫЕ ТЕХНОЛОГИИ</vt:lpstr>
      <vt:lpstr>1.ЛИЧНОСТНО-ОРИЕНТИРОВАННЫЕ ТЕХНОЛОГИИ ОБУЧЕНИЯ</vt:lpstr>
      <vt:lpstr> 2. Технологии на основе активизации деятельности обучающихся </vt:lpstr>
      <vt:lpstr>Игровые технологии</vt:lpstr>
      <vt:lpstr>ТЕХНОЛОГИЯ ПРОБЛЕМНОГО ОБУЧЕНИЯ</vt:lpstr>
      <vt:lpstr> Реализация проблемного обучения  </vt:lpstr>
      <vt:lpstr>Технология проектного обучения (метод проектов)</vt:lpstr>
      <vt:lpstr> Проект – это шесть «П»: </vt:lpstr>
      <vt:lpstr> Формы продуктов проектной деятельности  </vt:lpstr>
      <vt:lpstr>Виды презентаций проектов</vt:lpstr>
      <vt:lpstr>Технология кейс-стади</vt:lpstr>
      <vt:lpstr>Слайд 28</vt:lpstr>
      <vt:lpstr>Структура кейса</vt:lpstr>
      <vt:lpstr>Требования к кейсу</vt:lpstr>
      <vt:lpstr>Этапы решения кейсов (обучение принятию решений в стандартных и нестандартных ситуациях)</vt:lpstr>
      <vt:lpstr>ТЕХНОЛОГИИ МЕЖЛИЧНОСТНОЙ КОММУНИКАЦИИ</vt:lpstr>
      <vt:lpstr>ТЕХНОЛОГИИ ПРОВЕДЕНИЯ ДИСКУССИЙ  </vt:lpstr>
      <vt:lpstr>Технология «Дебаты»</vt:lpstr>
      <vt:lpstr>3.Технология программированного  обучения </vt:lpstr>
      <vt:lpstr>4.Компьютерные (информационные) технологии</vt:lpstr>
      <vt:lpstr>5.ТЕХНОЛОГИЯ МОДУЛЬНОГО ОБУЧЕНИЯ</vt:lpstr>
      <vt:lpstr>6.Технология развивающего обучения </vt:lpstr>
      <vt:lpstr>7.ЧАСТНОПРЕДМЕТНЫЕ ПЕДАГОГИЧЕСКИЕ ТЕХНОЛОГИИ</vt:lpstr>
      <vt:lpstr>Слайд 40</vt:lpstr>
      <vt:lpstr>Методы интерактивного обучения</vt:lpstr>
      <vt:lpstr>Инновационная педагогическая технология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</cp:lastModifiedBy>
  <cp:revision>210</cp:revision>
  <dcterms:created xsi:type="dcterms:W3CDTF">2010-10-18T11:21:16Z</dcterms:created>
  <dcterms:modified xsi:type="dcterms:W3CDTF">2016-01-19T20:44:00Z</dcterms:modified>
</cp:coreProperties>
</file>