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2" r:id="rId3"/>
    <p:sldId id="263" r:id="rId4"/>
    <p:sldId id="264" r:id="rId5"/>
    <p:sldId id="275" r:id="rId6"/>
    <p:sldId id="265" r:id="rId7"/>
    <p:sldId id="266" r:id="rId8"/>
    <p:sldId id="267" r:id="rId9"/>
    <p:sldId id="276" r:id="rId10"/>
    <p:sldId id="268" r:id="rId11"/>
    <p:sldId id="269" r:id="rId12"/>
    <p:sldId id="277" r:id="rId13"/>
    <p:sldId id="270" r:id="rId14"/>
    <p:sldId id="271" r:id="rId15"/>
    <p:sldId id="282" r:id="rId16"/>
    <p:sldId id="284" r:id="rId17"/>
    <p:sldId id="285" r:id="rId18"/>
    <p:sldId id="286" r:id="rId19"/>
    <p:sldId id="287" r:id="rId20"/>
    <p:sldId id="272" r:id="rId21"/>
    <p:sldId id="283" r:id="rId22"/>
    <p:sldId id="273" r:id="rId23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6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D165CD8-F81B-4DB4-8950-29ECB29B3199}" type="datetimeFigureOut">
              <a:rPr lang="ru-RU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A7C52A-49C6-45C7-A646-D5D7A54DD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737AF1-D240-4AEA-94BD-C340452E809C}" type="datetimeFigureOut">
              <a:rPr lang="ru-RU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665663"/>
            <a:ext cx="5446712" cy="4421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31325"/>
            <a:ext cx="2951163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331325"/>
            <a:ext cx="2951162" cy="4905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BF2A17-06AF-4533-9C75-C12A4803DD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9FD1B4-AC0C-477B-B06F-5D7480BCE9D4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CFFF212-E1C4-404C-BBFB-F334027BCDD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89A232-B2EA-44AA-A448-614A52FF27E0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D7617-8576-4A6B-A5B3-0E0B86B0D3B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EF836B-131D-4853-8BBA-D455624C7A69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656EA3-A042-49CD-A470-891ACBCD982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159020-D18C-482C-9021-B3C5CA2653C1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5C759C-BA17-4305-9442-182CD8348F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C818A9-3A84-4273-B5EF-E5049C580853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AA2A9508-023B-4E59-BD95-32282254C99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5386CD-2209-4E47-8EAD-C45B99741D4A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1B9611-132D-427E-8C12-A248E475487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6EAC9A-25D0-43E8-B58E-5ACA04A235BA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FD7F7E-B502-477D-AA9F-B7EC476AE0E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51ADE5-D96D-479B-97A7-A314049210F9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F01CEA-EA41-4B94-AE3A-6FBC6FA4DA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6E37E1-80C9-40CD-AB50-2093AAF5AA01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F8AF7E-8110-4598-B4B5-C3BDE911E02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4D7E57-0D45-4DC3-A20C-ED85714F9A44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CFA95F-7D67-439B-9C45-030B2415A9B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E45EF-C33D-4D0C-BC39-E7A7E2AAAF58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1A555E53-877E-4476-AA10-D426D4D43FD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87A4F58-9E75-427E-AD0F-086ECBC9193E}" type="datetimeFigureOut">
              <a:rPr lang="ru-RU" smtClean="0"/>
              <a:pPr>
                <a:defRPr/>
              </a:pPr>
              <a:t>20.01.2016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FEB0DD2D-A9B0-439C-B670-BDD3176E72C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I:\&#1052;&#1077;&#1090;&#1086;&#1076;%20&#1050;&#1072;&#1073;&#1080;&#1085;&#1077;&#1090;%20&#1088;&#1077;&#1079;&#1077;&#1088;&#1074;\&#1040;11\&#1052;&#1086;&#1080;%20&#1076;&#1086;&#1082;&#1091;&#1084;&#1077;&#1085;&#1090;&#1099;\&#1052;&#1045;&#1058;&#1054;&#1044;&#1048;&#1063;&#1045;&#1057;&#1050;&#1040;&#1071;%20&#1056;&#1040;&#1041;&#1054;&#1058;&#1040;\&#1050;&#1091;&#1088;&#1089;&#1099;_&#1042;&#1057;&#1045;\&#1050;&#1091;&#1088;&#1089;&#1099;_&#1055;&#1086;&#1083;&#1080;&#1097;&#1091;&#1082;%20_&#1043;&#1086;&#1083;&#1086;&#1074;&#1072;&#1095;_6%20&#1086;&#1082;&#1090;&#1103;&#1073;&#1088;&#1103;%202014\&#1055;&#1086;&#1083;&#1080;&#1097;&#1091;&#1082;_&#1089;%20&#1082;&#1091;&#1088;&#1089;&#1086;&#1074;\&#1086;&#1089;&#1080;&#1087;&#1086;&#1074;&#1072;\&#1060;&#1043;&#1054;&#1057;.PPTX" TargetMode="External"/><Relationship Id="rId2" Type="http://schemas.openxmlformats.org/officeDocument/2006/relationships/hyperlink" Target="file:///I:\&#1052;&#1077;&#1090;&#1086;&#1076;%20&#1050;&#1072;&#1073;&#1080;&#1085;&#1077;&#1090;%20&#1088;&#1077;&#1079;&#1077;&#1088;&#1074;\&#1040;11\&#1052;&#1086;&#1080;%20&#1076;&#1086;&#1082;&#1091;&#1084;&#1077;&#1085;&#1090;&#1099;\&#1052;&#1045;&#1058;&#1054;&#1044;&#1048;&#1063;&#1045;&#1057;&#1050;&#1040;&#1071;%20&#1056;&#1040;&#1041;&#1054;&#1058;&#1040;\&#1050;&#1091;&#1088;&#1089;&#1099;_&#1042;&#1057;&#1045;\&#1050;&#1091;&#1088;&#1089;&#1099;_&#1055;&#1086;&#1083;&#1080;&#1097;&#1091;&#1082;%20_&#1043;&#1086;&#1083;&#1086;&#1074;&#1072;&#1095;_6%20&#1086;&#1082;&#1090;&#1103;&#1073;&#1088;&#1103;%202014\&#1055;&#1086;&#1083;&#1080;&#1097;&#1091;&#1082;_&#1089;%20&#1082;&#1091;&#1088;&#1089;&#1086;&#1074;\&#1086;&#1089;&#1080;&#1087;&#1086;&#1074;&#1072;\&#1060;&#1047;%20&#1054;&#1073;%20&#1086;&#1073;&#1088;&#1072;&#1079;&#1086;&#1074;&#1072;&#1085;&#1080;&#1080;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I:\&#1052;&#1077;&#1090;&#1086;&#1076;%20&#1050;&#1072;&#1073;&#1080;&#1085;&#1077;&#1090;%20&#1088;&#1077;&#1079;&#1077;&#1088;&#1074;\&#1040;11\&#1052;&#1086;&#1080;%20&#1076;&#1086;&#1082;&#1091;&#1084;&#1077;&#1085;&#1090;&#1099;\&#1052;&#1045;&#1058;&#1054;&#1044;&#1048;&#1063;&#1045;&#1057;&#1050;&#1040;&#1071;%20&#1056;&#1040;&#1041;&#1054;&#1058;&#1040;\&#1050;&#1091;&#1088;&#1089;&#1099;_&#1042;&#1057;&#1045;\&#1050;&#1091;&#1088;&#1089;&#1099;_&#1055;&#1086;&#1083;&#1080;&#1097;&#1091;&#1082;%20_&#1043;&#1086;&#1083;&#1086;&#1074;&#1072;&#1095;_6%20&#1086;&#1082;&#1090;&#1103;&#1073;&#1088;&#1103;%202014\&#1055;&#1086;&#1083;&#1080;&#1097;&#1091;&#1082;_&#1089;%20&#1082;&#1091;&#1088;&#1089;&#1086;&#1074;\&#1086;&#1089;&#1080;&#1087;&#1086;&#1074;&#1072;\&#1051;&#1086;&#1082;&#1072;&#1083;&#1100;&#1085;&#1099;&#1077;%20&#1072;&#1082;&#1090;&#1099;.PPT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5538"/>
            <a:ext cx="7772400" cy="28082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Структура и содержание учебно-методического обеспечения учебной дисциплины </a:t>
            </a:r>
            <a:r>
              <a:rPr lang="ru-RU" dirty="0" smtClean="0"/>
              <a:t>/профессионального </a:t>
            </a:r>
            <a:r>
              <a:rPr lang="ru-RU" dirty="0" smtClean="0"/>
              <a:t>модуля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2800" smtClean="0"/>
              <a:t>Продолжение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836613"/>
            <a:ext cx="8496300" cy="5688012"/>
          </a:xfrm>
        </p:spPr>
        <p:txBody>
          <a:bodyPr rtlCol="0">
            <a:normAutofit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Курс лекций</a:t>
            </a:r>
            <a:r>
              <a:rPr lang="ru-RU" dirty="0" smtClean="0"/>
              <a:t> включает лекции одного автора по дисциплине или взаимосвязанные между собою лекции нескольких авторов по нескольким вопросам одной дисциплины. Курс лекций является дополнением к учебнику и излагает в основном новый оригинальный материал. Лекции создаются на базе прочитанного материала. 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Курс лекций - авторская работа, раскрывающая конкретные проблемы, ставящая спорные вопросы, отражающая собственную позицию автора.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 лекциях проявляется творческое индивидуальное начало автора, так как в них раскрывается позиция автора по отношению к поставленным проблемам.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2800" smtClean="0"/>
              <a:t>Продолжение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0" indent="361950" eaLnBrk="1" hangingPunct="1">
              <a:buFont typeface="Arial" charset="0"/>
              <a:buNone/>
            </a:pPr>
            <a:r>
              <a:rPr lang="ru-RU" b="1" smtClean="0"/>
              <a:t>Конспект лекций</a:t>
            </a:r>
            <a:r>
              <a:rPr lang="ru-RU" smtClean="0"/>
              <a:t> включает основные положения лекционного курса. Готовится по новой дисциплине или в дополнение к учебнику. Как правило, в нем рассматривают новые проблемы, раскрывают альтернативные решения, характеризуют оригинальные направления развития отрасли.</a:t>
            </a:r>
          </a:p>
          <a:p>
            <a:pPr marL="0" indent="36195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2096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Характеристика отдельных учебных изданий. Учебно-методические издания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1412875"/>
            <a:ext cx="8856662" cy="5256213"/>
          </a:xfrm>
        </p:spPr>
        <p:txBody>
          <a:bodyPr rtlCol="0">
            <a:noAutofit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указания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Разрабатываются по составу и выполнению курсовых работ (проектов), контрольных работ, подготовке к экзаменам, зачетам, к Государственной аттестации и т.п., а также по лабораторно-практическим работам и практикам, где важно обратить внимание на последовательность действий и /или предполагается соблюдение определенных мер предосторожности.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рекомендации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Охватывают </a:t>
            </a:r>
            <a:r>
              <a:rPr lang="ru-RU" sz="2200" dirty="0" err="1" smtClean="0"/>
              <a:t>общеметодические</a:t>
            </a:r>
            <a:r>
              <a:rPr lang="ru-RU" sz="2200" dirty="0" smtClean="0"/>
              <a:t> вопросы ведения учебной документации, организации курсового проектирования, промежуточной и итоговой аттестации, планирования учебной и воспитательной работы и т.д., предлагают технологии работы преподавателей по подготовке к учебным занятиям, освещают вопросы конкретной методики преподавания учебных дисциплин.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7191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Вспомогательные издания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981075"/>
            <a:ext cx="8642350" cy="5761038"/>
          </a:xfrm>
        </p:spPr>
        <p:txBody>
          <a:bodyPr rtlCol="0">
            <a:normAutofit fontScale="77500" lnSpcReduction="20000"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Практикумы</a:t>
            </a:r>
            <a:r>
              <a:rPr lang="ru-RU" dirty="0" smtClean="0"/>
              <a:t> направлены на закрепление знаний и умений, на формирование навыков практической работы, на овладение формами и методами познания, используемыми в данной сфере. Содержание практикума отражает основные аспекты учебного курса, повторяя теоретические и практические вопросы для детального их рассмотрения и закрепления. 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Практикумы могут состоять только из одних вопросов и заданий, включать дополнительно методические указания по их выполнению или материалы, разъясняющие наиболее сложные вопросы. Структура практикума отражает последовательность изложения материала, принятую в учебной программе.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Программированный практикум </a:t>
            </a:r>
            <a:r>
              <a:rPr lang="ru-RU" dirty="0" smtClean="0"/>
              <a:t>предназначен для самостоятельного изучения предмета и самостоятельного контроля усвоения обучаемым материала. Небольшие части материала в таком практикуме завершаются вопросами и заданиями, дающими возможность проконтролировать степень усвоения пройденного.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практикумов</a:t>
            </a:r>
            <a:r>
              <a:rPr lang="ru-RU" dirty="0" smtClean="0"/>
              <a:t>: сборники задач, упражнений и контрольных работ, пособия, руководства по проведению лабораторных, практических, домашних работ, задания для проведения практических занятий, пособия, руководства по выполнению курсовых и дипломных проектов (работ), дневники наблюдений.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2800" smtClean="0"/>
              <a:t>Продолжение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836613"/>
            <a:ext cx="8713788" cy="5545137"/>
          </a:xfrm>
        </p:spPr>
        <p:txBody>
          <a:bodyPr rtlCol="0">
            <a:normAutofit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Хрестоматия</a:t>
            </a:r>
            <a:r>
              <a:rPr lang="ru-RU" dirty="0" smtClean="0"/>
              <a:t> -  сборник текстов, иллюстрирующих содержание учебника. В хрестоматию включают документы, литературные произведения и фрагменты из них, а также методические указания, разъясняющие тексты, связывающие их с вопросами учебной дисциплины.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для чтения </a:t>
            </a:r>
            <a:r>
              <a:rPr lang="ru-RU" dirty="0" smtClean="0"/>
              <a:t>издают в помощь изучающим иностранные языки. В них включают законченные произведения и фрагменты из них, позволяющие формировать навыки работы с иностранным текстом.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570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УМК дисциплины</a:t>
            </a:r>
            <a:r>
              <a:rPr lang="en-US" dirty="0" smtClean="0"/>
              <a:t> / </a:t>
            </a:r>
            <a:r>
              <a:rPr lang="ru-RU" dirty="0" smtClean="0"/>
              <a:t>профессионального модуля – базовый элемент УМО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276475"/>
            <a:ext cx="8229600" cy="3971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средство решения задачи оснащения учебного процесса учебно-методическими, справочными и другими материалами, позволяющими 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улучшить качество подготовки специалистов</a:t>
            </a:r>
            <a:r>
              <a:rPr lang="ru-RU" dirty="0" smtClean="0"/>
              <a:t>, а также задачи внедрения в учебный процесс передовых технологий и методик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pPr eaLnBrk="1" hangingPunct="1"/>
            <a:r>
              <a:rPr lang="ru-RU" sz="3600" smtClean="0"/>
              <a:t>Характеристика отдельных учебно-методических материалов УМК и форм учебных занятий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209800"/>
            <a:ext cx="8229600" cy="43434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Практические занятия</a:t>
            </a:r>
            <a:r>
              <a:rPr lang="ru-RU" sz="2400" smtClean="0"/>
              <a:t> – форма учебного занятия, направленная на развитие самостоятельности учащихся и приобретение умений и навыков.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smtClean="0"/>
              <a:t>Практические занятия по отдельным дисциплинам могут проводиться в форме: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ru-RU" sz="2400" smtClean="0"/>
              <a:t> </a:t>
            </a:r>
            <a:r>
              <a:rPr lang="ru-RU" sz="2400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семинаров и/или 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лабораторных работ</a:t>
            </a:r>
            <a:r>
              <a:rPr lang="ru-RU" sz="2400" smtClean="0"/>
              <a:t>, что позволяет обучающимся привить практические навыки самостоятельной работы с научной литературой, получить опыт публичных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smtClean="0"/>
              <a:t>выступлений.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mtClean="0"/>
              <a:t>УММ практических занятий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1052513"/>
            <a:ext cx="8642350" cy="5545137"/>
          </a:xfrm>
        </p:spPr>
        <p:txBody>
          <a:bodyPr rtlCol="0">
            <a:noAutofit/>
          </a:bodyPr>
          <a:lstStyle/>
          <a:p>
            <a:pPr marL="0" indent="36353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включает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указания </a:t>
            </a:r>
            <a:r>
              <a:rPr lang="ru-RU" sz="2400" dirty="0" smtClean="0"/>
              <a:t>по подготовке к практическим занятиям содержащие:</a:t>
            </a:r>
          </a:p>
          <a:p>
            <a:pPr marL="0" indent="36353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проведения занятий </a:t>
            </a:r>
            <a:r>
              <a:rPr lang="ru-RU" sz="2400" dirty="0" smtClean="0"/>
              <a:t>с указанием последовательности рассматриваемых тем, объема аудиторных часов, отводимых для освоения материалов по каждой теме;</a:t>
            </a:r>
          </a:p>
          <a:p>
            <a:pPr marL="0" indent="36353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краткие теоретические </a:t>
            </a:r>
            <a:r>
              <a:rPr lang="ru-RU" sz="2400" dirty="0" smtClean="0"/>
              <a:t>и УММ по каждой теме, позволяющие обучающемуся ознакомиться с сущностью вопросов, изучаемых практическом занятии, со ссылками на дополнительные УММ, которые позволяют изучить более глубоко рассматриваемые вопросы;</a:t>
            </a:r>
          </a:p>
          <a:p>
            <a:pPr marL="0" indent="36353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тексты ситуаций для анализа</a:t>
            </a:r>
            <a:r>
              <a:rPr lang="ru-RU" sz="2400" dirty="0" smtClean="0"/>
              <a:t>, заданий, задач и т.п., рассматриваемых на практических занятиях;</a:t>
            </a:r>
          </a:p>
          <a:p>
            <a:pPr marL="0" indent="36353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</a:t>
            </a:r>
            <a:r>
              <a:rPr lang="ru-RU" sz="2400" dirty="0" smtClean="0"/>
              <a:t>с указанием конкретных страниц, необходимый для целенаправленной работы обучающегося в ходе подготовки к практическому занятию (список литературы оформляется в соответствии с правилами библиографического описания).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76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0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685800"/>
            <a:ext cx="8686800" cy="5867400"/>
          </a:xfrm>
        </p:spPr>
        <p:txBody>
          <a:bodyPr rtlCol="0">
            <a:normAutofit/>
          </a:bodyPr>
          <a:lstStyle/>
          <a:p>
            <a:pPr marL="0" indent="36353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Лабораторные работы</a:t>
            </a:r>
            <a:r>
              <a:rPr lang="ru-RU" sz="2800" dirty="0" smtClean="0"/>
              <a:t> – вид самостоятельной практической и исследовательской работы обучающихся, с целью углубления и закрепления теоретических знаний, развития навыков самостоятельного экспериментирования.</a:t>
            </a:r>
          </a:p>
          <a:p>
            <a:pPr marL="0" indent="363538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  <a:p>
            <a:pPr marL="0" indent="36353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В УММ лабораторных работ следует включать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указания </a:t>
            </a:r>
            <a:r>
              <a:rPr lang="ru-RU" sz="2800" dirty="0" smtClean="0"/>
              <a:t>для обучающихся по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подготовке</a:t>
            </a:r>
            <a:r>
              <a:rPr lang="ru-RU" sz="2800" dirty="0" smtClean="0"/>
              <a:t> к лабораторным занятиям 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указания для преподавателей</a:t>
            </a:r>
            <a:r>
              <a:rPr lang="ru-RU" sz="2800" dirty="0" smtClean="0"/>
              <a:t>, ведущих лабораторные занятия.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mtClean="0"/>
              <a:t>Курсовая работа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219200"/>
            <a:ext cx="8763000" cy="5410200"/>
          </a:xfrm>
        </p:spPr>
        <p:txBody>
          <a:bodyPr rtlCol="0">
            <a:normAutofit/>
          </a:bodyPr>
          <a:lstStyle/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/>
              <a:t>самостоятельная учебная работа студентов, выполняемая в течение курса (семестра) под руководством преподавателя, включающая комплекс исследовательских и расчетных работ по установленной тематике.</a:t>
            </a:r>
          </a:p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УММ по курсовой работе должны содержать</a:t>
            </a:r>
            <a:r>
              <a:rPr lang="ru-RU" sz="2400" dirty="0" smtClean="0"/>
              <a:t>:</a:t>
            </a:r>
          </a:p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тематику курсовых работ;</a:t>
            </a:r>
          </a:p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методику выполнения курсовой работы: описание исходных данных по курсовой работе, порядок выполнения расчетной части работы, методику анализа полученных результатов, требования к оформлению курсовой работы (основных элементов данной работы);</a:t>
            </a:r>
          </a:p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dirty="0" smtClean="0"/>
              <a:t>– методические рекомендации для преподавателей, руководящих курсовой работой, содержащие: методику проведения занятий и консультаций, порядок защиты курсовой работы.</a:t>
            </a:r>
          </a:p>
          <a:p>
            <a:pPr marL="0" indent="363538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30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0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476250"/>
            <a:ext cx="8642350" cy="6192838"/>
          </a:xfrm>
        </p:spPr>
        <p:txBody>
          <a:bodyPr rtlCol="0">
            <a:normAutofit/>
          </a:bodyPr>
          <a:lstStyle/>
          <a:p>
            <a:pPr marL="0" indent="36195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Учебно-методическое обеспечение</a:t>
            </a:r>
            <a:r>
              <a:rPr lang="ru-RU" dirty="0" smtClean="0"/>
              <a:t>  представляет собой совокупность документов, обеспечивающих достижение профессиональными образовательными организациями необходимого качества профессионального образования при разных формах обучения.</a:t>
            </a: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36195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/>
              <a:t>Работа по учебно-методическому обеспечению включает в себя </a:t>
            </a:r>
            <a:r>
              <a:rPr lang="ru-RU" b="1" i="1" dirty="0" smtClean="0"/>
              <a:t>планирование</a:t>
            </a:r>
            <a:r>
              <a:rPr lang="ru-RU" dirty="0" smtClean="0"/>
              <a:t>, </a:t>
            </a:r>
            <a:r>
              <a:rPr lang="ru-RU" b="1" i="1" dirty="0" smtClean="0"/>
              <a:t>разработку</a:t>
            </a:r>
            <a:r>
              <a:rPr lang="ru-RU" b="1" dirty="0" smtClean="0"/>
              <a:t> </a:t>
            </a:r>
            <a:r>
              <a:rPr lang="ru-RU" dirty="0" smtClean="0"/>
              <a:t>оптимальной системы средств нормативного, учебно-методического обеспечения обучения и контроля по реализуемой учебной дисциплине (проф.модулю), в целом по ОПОП.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smtClean="0"/>
              <a:t>Структура учебного издания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981075"/>
            <a:ext cx="8640763" cy="5688013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Титульный лист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Содержание / оглавление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-Разделы</a:t>
            </a:r>
          </a:p>
          <a:p>
            <a:pPr marL="0" indent="71278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--Главы</a:t>
            </a:r>
          </a:p>
          <a:p>
            <a:pPr marL="0" indent="107473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---Параграфы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Введение / Предисловие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Основная часть: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 Основной текст произведения, разделенные на соответствующие рубрики, указанные в содержании / оглавлении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Заключение / Послесловие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Приложение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Список литературы / Список используемых источников / Рекомендуемая литература / Литература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Структура УМК дисциплины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рабочая программа дисциплины, утвержденная педагогическим советом ОУ;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методические рекомендации по изучению дисциплины для обучающихся;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учебно-методические материалы (УММ) по следующим видам занятий: теоретические занятия, лабораторные занятия, практические занятия, курсовые работы (если предусмотрены учебным планом);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фонды текущего, промежуточного, рубежного и итогового контроля;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методические указания для преподавателей.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– рабочие тетради для обучающихся.</a:t>
            </a:r>
          </a:p>
          <a:p>
            <a:pPr marL="0" indent="363538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В УМКД может быть включен словарь терминов (глоссарий).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620713"/>
            <a:ext cx="8642350" cy="6048375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7.12-93 Сокращение слов на русском языке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7.83-2001 Электронные издания: основные виды и выходные сведения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ГОСТ 7.60-2003 Издания. Основные виды, термины и определения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Р 7.0.1-2003 Издание. Знак охраны авторского права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Р 7.0.3-2006 Издание. Основные элементы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Р 7.0.4-2006 Издания. Выходные сведения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Р 7.0.53-2007 Издания. Международный стандартный книжный номер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7.9 – 95 (ИСО 214-76) Реферат и аннотация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</a:rPr>
              <a:t>ГОСТ 7.1 – 2011 Библиографическое описание документа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pPr eaLnBrk="1" hangingPunct="1"/>
            <a:r>
              <a:rPr lang="ru-RU" sz="4000" smtClean="0"/>
              <a:t>Нормативно-правовые основания проектирования КУМО ОПОП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52600"/>
            <a:ext cx="8458200" cy="46482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>
                <a:hlinkClick r:id="rId2" action="ppaction://hlinkpres?slideindex=1&amp;slidetitle="/>
              </a:rPr>
              <a:t>ФЗ «Об образовании в Российской Федерации» </a:t>
            </a:r>
            <a:r>
              <a:rPr lang="ru-RU" smtClean="0"/>
              <a:t>(ФЗ- 273)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smtClean="0">
                <a:hlinkClick r:id="rId3" action="ppaction://hlinkpres?slideindex=1&amp;slidetitle="/>
              </a:rPr>
              <a:t>ФГОС </a:t>
            </a:r>
            <a:r>
              <a:rPr lang="ru-RU" smtClean="0"/>
              <a:t>среднего профессионального образования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smtClean="0">
                <a:hlinkClick r:id="rId4" action="ppaction://hlinkpres?slideindex=1&amp;slidetitle="/>
              </a:rPr>
              <a:t>Локальные акты образовательного учреждения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5700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Виды учебных изданий, составляющих комплексное учебно-методическое обеспечение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9138"/>
            <a:ext cx="8229600" cy="4392612"/>
          </a:xfrm>
        </p:spPr>
        <p:txBody>
          <a:bodyPr/>
          <a:lstStyle/>
          <a:p>
            <a:pPr marL="0" indent="361950" eaLnBrk="1" hangingPunct="1">
              <a:buFont typeface="Arial" charset="0"/>
              <a:buNone/>
            </a:pPr>
            <a:r>
              <a:rPr lang="ru-RU" b="1" smtClean="0"/>
              <a:t>Учебное издание – </a:t>
            </a:r>
            <a:r>
              <a:rPr lang="ru-RU" smtClean="0"/>
              <a:t>это издание, содержащее систематизированные сведения научного или прикладного характера, изложенные в форме, удобной для изучения и преподавания, и рассчитанное на учащихся разного возраста и ступени обучения (</a:t>
            </a:r>
            <a:r>
              <a:rPr lang="ru-RU" b="1" smtClean="0"/>
              <a:t>ГОСТ 7.60-2003 "Издания. Основные виды, термины и определения"</a:t>
            </a:r>
            <a:r>
              <a:rPr lang="ru-RU" smtClean="0"/>
              <a:t>).</a:t>
            </a:r>
          </a:p>
          <a:p>
            <a:pPr marL="0" indent="361950"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1930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Классификация учебных изданий по характеру информации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(ГОСТ 7.60-2003 Издания. Основные виды, термины и определения)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0938"/>
            <a:ext cx="8229600" cy="42481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Учебник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Учебно-методическое пособие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наглядное пособие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Рабочая тетрадь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Самоучитель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Хрестоматия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Задачник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Учебный комплект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9937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Виды учебных изданий по целевому назначению и характеру информации</a:t>
            </a:r>
          </a:p>
        </p:txBody>
      </p:sp>
      <p:pic>
        <p:nvPicPr>
          <p:cNvPr id="26626" name="Содержимое 3" descr="http://www.hi-edu.ru/e-books/xbook082/files/schema4.gif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412875"/>
            <a:ext cx="5761038" cy="5111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713788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smtClean="0"/>
              <a:t>Характеристика отдельных учебных изданий.  Обучающие издания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341438"/>
            <a:ext cx="8785225" cy="5400675"/>
          </a:xfrm>
        </p:spPr>
        <p:txBody>
          <a:bodyPr rtlCol="0">
            <a:normAutofit fontScale="92500" lnSpcReduction="20000"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Учебник</a:t>
            </a:r>
            <a:r>
              <a:rPr lang="ru-RU" dirty="0" smtClean="0"/>
              <a:t> - основное учебное издание по дисциплине. Содержит прежде всего базовые знания предмета. Включает апробированные данные и сведения, раскрывает методические аспекты получения знаний в той или иной области, дает характеристику важнейших процессов и явлений, составляющих «школу» данной дисциплины.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Изложение должно быть последовательно, системно, логически обосновано, причем характеристики процессов и явлений должны быть целостны, ориентироваться на конкретные категории обучаемых.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Учебник создается с учетом специфики уровня знаний и возможности восприятия информации обучаемым. Данное издание дает полное представление об учебной дисциплине.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Объем и структура учебника определяются соответствующей учебной программой, которую учебник охватывает целиком.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490537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2800" smtClean="0"/>
              <a:t>Продолжение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836613"/>
            <a:ext cx="8713788" cy="5688012"/>
          </a:xfrm>
        </p:spPr>
        <p:txBody>
          <a:bodyPr rtlCol="0">
            <a:normAutofit lnSpcReduction="10000"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Учебное пособие</a:t>
            </a:r>
            <a:r>
              <a:rPr lang="ru-RU" dirty="0" smtClean="0"/>
              <a:t> выпускается в дополнение к учебнику. Оно соответствует программе учебного курса в целом или ее разделу и содержит в основном новый материал по курсу, расширяя фундаментальные знания, включенные в учебник. Содержание учебного пособия в большей мере, чем содержание учебника, отражает актуальные проблемы и тенденции развития отрасли.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 учебное пособие можно включать спорные проблемы, демонстрируя разные точки зрения на проблему. 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Учебные пособия предназначены для расширения, углубления и лучшего усвоения знаний, предусмотренных  учебными программами и изложенными в учебнике.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r" eaLnBrk="1" hangingPunct="1"/>
            <a:r>
              <a:rPr lang="ru-RU" sz="2800" smtClean="0"/>
              <a:t>Продолжение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981075"/>
            <a:ext cx="8785225" cy="5688013"/>
          </a:xfrm>
        </p:spPr>
        <p:txBody>
          <a:bodyPr rtlCol="0">
            <a:normAutofit fontScale="92500" lnSpcReduction="20000"/>
          </a:bodyPr>
          <a:lstStyle/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Учебно-методическое пособие -</a:t>
            </a:r>
            <a:r>
              <a:rPr lang="ru-RU" dirty="0" smtClean="0"/>
              <a:t> учебное издание, содержащее материалы по методике преподавания, изучения учебной дисциплины, ее раздела, части или воспитания; 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Учебное наглядное пособие -</a:t>
            </a:r>
            <a:r>
              <a:rPr lang="ru-RU" dirty="0" smtClean="0"/>
              <a:t> учебное </a:t>
            </a:r>
            <a:r>
              <a:rPr lang="ru-RU" dirty="0" err="1" smtClean="0"/>
              <a:t>изоиздание</a:t>
            </a:r>
            <a:r>
              <a:rPr lang="ru-RU" dirty="0" smtClean="0"/>
              <a:t>, содержащее материалы в помощь изучению, преподаванию или воспитанию;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Рабочая тетрадь -</a:t>
            </a:r>
            <a:r>
              <a:rPr lang="ru-RU" dirty="0" smtClean="0"/>
              <a:t> учебное пособие, имеющее особый дидактический аппарат, способствующий самостоятельной работе учащегося над освоением учебного предмета; 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Самоучитель -</a:t>
            </a:r>
            <a:r>
              <a:rPr lang="ru-RU" dirty="0" smtClean="0"/>
              <a:t> учебное издание для самостоятельного изучения чего-либо без помощи руководителя;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 Задачник -</a:t>
            </a:r>
            <a:r>
              <a:rPr lang="ru-RU" dirty="0" smtClean="0"/>
              <a:t> практикум, содержащий учебные задачи; </a:t>
            </a:r>
          </a:p>
          <a:p>
            <a:pPr marL="0" indent="3619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Учебный комплект -</a:t>
            </a:r>
            <a:r>
              <a:rPr lang="ru-RU" dirty="0" smtClean="0"/>
              <a:t> набор учебных изданий, предназначенный для определенной ступени обучения и включающий учебник, учебное пособие, рабочую тетрадь, справочное издание.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289</TotalTime>
  <Words>1042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Структура и содержание учебно-методического обеспечения учебной дисциплины /профессионального модуля</vt:lpstr>
      <vt:lpstr>Слайд 2</vt:lpstr>
      <vt:lpstr>Нормативно-правовые основания проектирования КУМО ОПОП</vt:lpstr>
      <vt:lpstr>Виды учебных изданий, составляющих комплексное учебно-методическое обеспечение</vt:lpstr>
      <vt:lpstr>Классификация учебных изданий по характеру информации  (ГОСТ 7.60-2003 Издания. Основные виды, термины и определения)</vt:lpstr>
      <vt:lpstr>Виды учебных изданий по целевому назначению и характеру информации</vt:lpstr>
      <vt:lpstr>Характеристика отдельных учебных изданий.  Обучающие издания</vt:lpstr>
      <vt:lpstr>Продолжение</vt:lpstr>
      <vt:lpstr>Продолжение</vt:lpstr>
      <vt:lpstr>Продолжение</vt:lpstr>
      <vt:lpstr>Продолжение</vt:lpstr>
      <vt:lpstr>Характеристика отдельных учебных изданий. Учебно-методические издания</vt:lpstr>
      <vt:lpstr>Вспомогательные издания</vt:lpstr>
      <vt:lpstr>Продолжение</vt:lpstr>
      <vt:lpstr>УМК дисциплины / профессионального модуля – базовый элемент УМО</vt:lpstr>
      <vt:lpstr>Характеристика отдельных учебно-методических материалов УМК и форм учебных занятий</vt:lpstr>
      <vt:lpstr>УММ практических занятий</vt:lpstr>
      <vt:lpstr>Слайд 18</vt:lpstr>
      <vt:lpstr>Курсовая работа</vt:lpstr>
      <vt:lpstr>Структура учебного издания</vt:lpstr>
      <vt:lpstr>Структура УМК дисциплины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процессом разработки комплексного учебно-методического обеспечения ОПОП в соответствии с требованиями ФГОС</dc:title>
  <dc:creator>Оля</dc:creator>
  <cp:lastModifiedBy>1</cp:lastModifiedBy>
  <cp:revision>33</cp:revision>
  <dcterms:created xsi:type="dcterms:W3CDTF">2013-10-28T09:33:41Z</dcterms:created>
  <dcterms:modified xsi:type="dcterms:W3CDTF">2016-01-19T20:56:54Z</dcterms:modified>
</cp:coreProperties>
</file>